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859" r:id="rId3"/>
    <p:sldId id="1019" r:id="rId4"/>
    <p:sldId id="1020" r:id="rId5"/>
    <p:sldId id="1021" r:id="rId6"/>
    <p:sldId id="1024" r:id="rId7"/>
    <p:sldId id="1027" r:id="rId8"/>
    <p:sldId id="1028" r:id="rId9"/>
    <p:sldId id="1035" r:id="rId10"/>
    <p:sldId id="1031" r:id="rId11"/>
    <p:sldId id="1083" r:id="rId12"/>
    <p:sldId id="1029" r:id="rId13"/>
    <p:sldId id="1048" r:id="rId14"/>
    <p:sldId id="1049" r:id="rId15"/>
    <p:sldId id="1084" r:id="rId16"/>
    <p:sldId id="1085" r:id="rId17"/>
    <p:sldId id="1086" r:id="rId18"/>
    <p:sldId id="1050" r:id="rId19"/>
    <p:sldId id="1068" r:id="rId20"/>
    <p:sldId id="1052" r:id="rId21"/>
    <p:sldId id="1070" r:id="rId22"/>
    <p:sldId id="1054" r:id="rId23"/>
    <p:sldId id="1055" r:id="rId24"/>
    <p:sldId id="1087" r:id="rId25"/>
    <p:sldId id="1088" r:id="rId26"/>
    <p:sldId id="1056" r:id="rId27"/>
    <p:sldId id="1072" r:id="rId28"/>
    <p:sldId id="1057" r:id="rId29"/>
    <p:sldId id="1074" r:id="rId30"/>
    <p:sldId id="1058" r:id="rId31"/>
    <p:sldId id="1076" r:id="rId32"/>
    <p:sldId id="1060" r:id="rId33"/>
    <p:sldId id="1059" r:id="rId34"/>
    <p:sldId id="1089" r:id="rId35"/>
    <p:sldId id="1090" r:id="rId36"/>
    <p:sldId id="1096" r:id="rId37"/>
    <p:sldId id="1091" r:id="rId38"/>
    <p:sldId id="1092" r:id="rId39"/>
    <p:sldId id="1061" r:id="rId40"/>
    <p:sldId id="1078" r:id="rId41"/>
    <p:sldId id="1097" r:id="rId42"/>
    <p:sldId id="1098" r:id="rId43"/>
    <p:sldId id="1099" r:id="rId44"/>
    <p:sldId id="1062" r:id="rId45"/>
    <p:sldId id="1080" r:id="rId46"/>
    <p:sldId id="1063" r:id="rId47"/>
    <p:sldId id="1064" r:id="rId48"/>
    <p:sldId id="1100" r:id="rId49"/>
    <p:sldId id="1065" r:id="rId50"/>
    <p:sldId id="1082" r:id="rId51"/>
    <p:sldId id="1101" r:id="rId5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3" d="100"/>
          <a:sy n="83" d="100"/>
        </p:scale>
        <p:origin x="3852" y="108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7" Type="http://schemas.openxmlformats.org/officeDocument/2006/relationships/tableStyles" Target="tableStyles.xml"/><Relationship Id="rId56" Type="http://schemas.openxmlformats.org/officeDocument/2006/relationships/viewProps" Target="viewProps.xml"/><Relationship Id="rId55" Type="http://schemas.openxmlformats.org/officeDocument/2006/relationships/presProps" Target="presProps.xml"/><Relationship Id="rId54" Type="http://schemas.openxmlformats.org/officeDocument/2006/relationships/handoutMaster" Target="handoutMasters/handoutMaster1.xml"/><Relationship Id="rId53" Type="http://schemas.openxmlformats.org/officeDocument/2006/relationships/notesMaster" Target="notesMasters/notesMaster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52749-D7C8-479A-B511-1E714CC853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49AB6-7C29-4091-9F2F-0293FA29271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高中化学 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9.png"/><Relationship Id="rId2" Type="http://schemas.openxmlformats.org/officeDocument/2006/relationships/image" Target="../media/image13.png"/><Relationship Id="rId1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3.png"/><Relationship Id="rId2" Type="http://schemas.openxmlformats.org/officeDocument/2006/relationships/image" Target="../media/image13.png"/><Relationship Id="rId1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1.png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4.png"/><Relationship Id="rId2" Type="http://schemas.openxmlformats.org/officeDocument/2006/relationships/image" Target="../media/image13.png"/><Relationship Id="rId1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4.png"/><Relationship Id="rId1" Type="http://schemas.openxmlformats.org/officeDocument/2006/relationships/image" Target="../media/image4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4.png"/><Relationship Id="rId1" Type="http://schemas.openxmlformats.org/officeDocument/2006/relationships/image" Target="../media/image4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4.png"/><Relationship Id="rId1" Type="http://schemas.openxmlformats.org/officeDocument/2006/relationships/image" Target="../media/image48.png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0.png"/><Relationship Id="rId2" Type="http://schemas.openxmlformats.org/officeDocument/2006/relationships/image" Target="../media/image13.png"/><Relationship Id="rId1" Type="http://schemas.openxmlformats.org/officeDocument/2006/relationships/image" Target="../media/image5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4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5.png"/></Relationships>
</file>

<file path=ppt/slides/_rels/slide4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8.png"/><Relationship Id="rId2" Type="http://schemas.openxmlformats.org/officeDocument/2006/relationships/image" Target="../media/image13.png"/><Relationship Id="rId1" Type="http://schemas.openxmlformats.org/officeDocument/2006/relationships/image" Target="../media/image5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8.png"/><Relationship Id="rId1" Type="http://schemas.openxmlformats.org/officeDocument/2006/relationships/image" Target="../media/image6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 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物质的分类及计量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单元  物质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的分散系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鸡蛋清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属于胶体。下列关于鸡蛋清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的叙述正确的是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鸡蛋清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中的分散质粒子的直径约在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鸡蛋清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中的分散质粒子不能透过滤纸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鸡蛋清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煮沸后仍然有丁达尔效应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溶液和胶体是分散系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而浊液不是分散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系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8974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1994" y="915707"/>
            <a:ext cx="1116965" cy="359410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3497105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A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97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3693860"/>
            <a:ext cx="807720" cy="287655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鸡蛋清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属于胶体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胶体中的分散质粒子的直径约在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鸡蛋清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中的分散质粒子不能透过半透膜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能透过滤纸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鸡蛋清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煮沸后不再是胶体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因此没有丁达尔效应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溶液、胶体、浊液都是分散系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897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4267834"/>
            <a:ext cx="80772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436" y="746120"/>
            <a:ext cx="11503266" cy="19628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4716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下列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几个方面不能用来区分胶体和溶液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是否均一、透明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因为胶体和溶液通常都是均一、透明的分散系。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是否能透过滤纸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因为胶体和溶液的分散质粒子都很小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其分散质均能透过滤纸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896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436" y="1010392"/>
            <a:ext cx="1641475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14517"/>
                <a:ext cx="11485848" cy="424725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传统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文化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李白《秋浦歌》中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炉火照天地，红星乱紫烟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描述了唐代炼铜场景，涉及铜矿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如孔雀石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的反应如下：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2CuO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分解反应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2CuO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2Cu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氧化还原反应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紫烟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源于矿石中杂质燃烧生成的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红星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为金属液滴飞溅。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14517"/>
                <a:ext cx="11485848" cy="4247253"/>
              </a:xfrm>
              <a:blipFill rotWithShape="1">
                <a:blip r:embed="rId1"/>
                <a:stretch>
                  <a:fillRect l="-2" t="-9" r="1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情境通.EPS" descr="id:21474899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2334" y="747286"/>
            <a:ext cx="5325745" cy="539750"/>
          </a:xfrm>
          <a:prstGeom prst="rect">
            <a:avLst/>
          </a:prstGeom>
        </p:spPr>
      </p:pic>
      <p:pic>
        <p:nvPicPr>
          <p:cNvPr id="4" name="情境1.EPS" descr="id:214748998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3436" y="1575395"/>
            <a:ext cx="102489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76333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苏轼《石炭》中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投泥泼水愈光明，烁玉流金见精悍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记载了宋代采煤炼铁技术，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投泥泼水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引发水煤气反应。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吸热反应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生成的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作为还原性气体，提高炉温并加速铁矿石还原。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氧化还原反应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763338"/>
              </a:xfrm>
              <a:blipFill rotWithShape="1">
                <a:blip r:embed="rId1"/>
                <a:stretch>
                  <a:fillRect l="-2" t="-17" r="1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0061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于谦《石灰吟》中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千锤万凿出深山，烈火焚烧若等闲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蕴含的反应。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分解反应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放热反应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刘禹锡《浪淘沙》中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千淘万漉虽辛苦，吹尽狂沙始到金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利用了金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密度为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19.3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沙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密度为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2.6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的密度差异，通过重力选矿法分离两者。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00610"/>
              </a:xfrm>
              <a:blipFill rotWithShape="1">
                <a:blip r:embed="rId1"/>
                <a:stretch>
                  <a:fillRect l="-2" t="-15" r="1" b="-9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9971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白居易《问刘十九》中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绿蚁新醅酒，红泥小火炉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包含了葡萄糖发酵生成酒精的过程。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发酵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氧化还原反应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绿蚁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指新酒表面漂浮的酵母菌和气泡，体现了微生物的催化作用。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王安石《元日》中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爆竹声中一岁除，春风送暖入屠苏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涉及了黑火药</a:t>
                </a:r>
                <a:r>
                  <a:rPr lang="zh-CN" altLang="zh-CN" b="1" spc="-1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爆炸反应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spc="-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2KNO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点燃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氧化还原反应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产生大量气体是爆炸的关键，体现了古代四大发明的化学智慧。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99712"/>
              </a:xfrm>
              <a:blipFill rotWithShape="1">
                <a:blip r:embed="rId1"/>
                <a:stretch>
                  <a:fillRect l="-2" t="-13" r="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74974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刘禹锡《浪淘沙》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日照澄洲江雾开，淘金女伴满江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中的江雾属于气溶胶，分散质粒子直径为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 nm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，能产生丁达尔效应。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葛洪《抱朴子》中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丹砂烧之成水银，积变又还成丹砂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涉及的反应：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HgS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HgS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描述了古代炼丹的变化过程。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749744"/>
              </a:xfrm>
              <a:blipFill rotWithShape="1">
                <a:blip r:embed="rId1"/>
                <a:stretch>
                  <a:fillRect l="-2" t="-17" r="1" b="-2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山东济宁兖州区期中改编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古诗文富载化学知识。下列古诗文隐含化学变化且不属于氧化还原反应的是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丹砂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HgS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烧之成水银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积变又还成丹砂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爆竹声中一岁除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春风送暖入屠苏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飞流直下三千尺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疑是银河落九天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千锤万凿出深山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烈火焚烧若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等闲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8999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36273" y="909350"/>
            <a:ext cx="1116965" cy="359410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4073169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D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97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4269924"/>
            <a:ext cx="80772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HgS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受热分解生成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遇冷二者重新反应生成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HgS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反应过程中元素化合价发生了变化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属于氧化还原反应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爆竹爆炸过程中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反应生成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反应过程中元素化合价发生了变化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属于氧化还原反应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高处的水在重力作用下飞快流下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在太阳光照耀下闪闪发光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就像银河落下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没有新物质产生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属于物理变化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高温煅烧发生分解反应生成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该变化过程中元素化合价不变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不属于氧化还原反应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71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盐城东台期中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王勃《滕王阁序》中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落霞与孤鹜齐飞，秋水共长天一色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，描写了落日的余晖穿过薄薄云雾的唯美景象。形成这种景象最本质的原因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发生了丁达尔效应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空气中小水滴颗粒的布朗运动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雾是一种胶体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分散质粒子带有电荷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空气中小水滴颗粒直径在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nm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001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35624" y="915707"/>
            <a:ext cx="1116965" cy="359410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4598546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D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97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4795301"/>
            <a:ext cx="80772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90554" y="5785329"/>
            <a:ext cx="936104" cy="4191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75523" y="5309917"/>
            <a:ext cx="955857" cy="4191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81163" y="4369343"/>
            <a:ext cx="1576345" cy="4191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80973" y="3874633"/>
            <a:ext cx="4032448" cy="4191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51190" y="1980131"/>
            <a:ext cx="1944216" cy="4191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489364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胶体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和胶体的性质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胶体的本质特征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：分散质粒子的直径在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胶体的分类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：胶体的种类很多，按照分散剂状态的不同，可分为气溶胶、液溶胶和固溶胶。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胶体的性质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胶体分散质粒子能透过滤纸，不能透过半透膜。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胶体具有丁达尔效应。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胶体均一、较稳定、通常透明。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胶体有较强的吸附性，遇悬浮性颗粒、电解质等能产生沉降。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部分胶体分散质粒子带有电荷，但胶体总体不带电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896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70689" y="747286"/>
            <a:ext cx="6249035" cy="539750"/>
          </a:xfrm>
          <a:prstGeom prst="rect">
            <a:avLst/>
          </a:prstGeom>
        </p:spPr>
      </p:pic>
      <p:pic>
        <p:nvPicPr>
          <p:cNvPr id="4" name="知识点1.EPS" descr="id:21474896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7964" y="1549268"/>
            <a:ext cx="1302385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丁达尔效应是胶体的性质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不是形成这种景象最本质的原因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布朗运动是胶体的一种性质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不是形成这种景象最本质的原因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雾是胶体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分散质粒子带电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但不是形成这种景象最本质的原因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空气中的小水滴颗粒直径大小在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nm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在胶体分散质粒子直径范围内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是胶体的本质特征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71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6060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微观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与宏观相结合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775"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宏观和微观相结合是化学独特的思维方式。微观反应示意图可以揭示化学反应的微观世界，从而探寻物质变化的深层机理，实现从现象观察到本质理解的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认知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跨越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已知物质的质量求粒子的数目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775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主要应用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来计算，解答此类问题应注意看清所求粒子的种类、分子的构成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是单原子分子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还是双原子分子或多原子分子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以及粒子中含有的质子数、中子数、电子数等。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注意：记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组成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，突破陷阱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60607"/>
              </a:xfrm>
              <a:blipFill rotWithShape="1">
                <a:blip r:embed="rId1"/>
                <a:stretch>
                  <a:fillRect l="-2" t="-12" r="1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情境2.EPS" descr="id:21474900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436" y="915707"/>
            <a:ext cx="102489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记特殊物质中所含粒子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分子、原子、电子、质子、中子等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的数目，如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记最简式相同的物质，如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记摩尔质量相同的物质，如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27995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已知气体的体积求粒子的数目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主要应用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来计算，解题时注意：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，突破气体与状况陷阱。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一看</a:t>
                </a:r>
                <a:r>
                  <a:rPr lang="en-US" altLang="zh-CN" b="1" dirty="0">
                    <a:solidFill>
                      <a:srgbClr val="C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</a:t>
                </a:r>
                <a:r>
                  <a:rPr lang="en-US" altLang="zh-CN" b="1" dirty="0">
                    <a:solidFill>
                      <a:srgbClr val="C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是否处在</a:t>
                </a:r>
                <a:r>
                  <a:rPr lang="en-US" altLang="zh-CN" b="1" dirty="0">
                    <a:solidFill>
                      <a:srgbClr val="C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标准状况</a:t>
                </a:r>
                <a:r>
                  <a:rPr lang="en-US" altLang="zh-CN" b="1" dirty="0">
                    <a:solidFill>
                      <a:srgbClr val="C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二看</a:t>
                </a:r>
                <a:r>
                  <a:rPr lang="en-US" altLang="zh-CN" b="1" dirty="0">
                    <a:solidFill>
                      <a:srgbClr val="C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标准状况</a:t>
                </a:r>
                <a:r>
                  <a:rPr lang="en-US" altLang="zh-CN" b="1" dirty="0">
                    <a:solidFill>
                      <a:srgbClr val="C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下，物质是否为</a:t>
                </a:r>
                <a:r>
                  <a:rPr lang="en-US" altLang="zh-CN" b="1" dirty="0">
                    <a:solidFill>
                      <a:srgbClr val="C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</a:t>
                </a:r>
                <a:r>
                  <a:rPr lang="en-US" altLang="zh-CN" b="1" dirty="0">
                    <a:solidFill>
                      <a:srgbClr val="C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、溴、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、己烷、苯等在标准状况下均不是气体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排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干扰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，突破质量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或物质的量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与状况无关陷阱。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279954"/>
              </a:xfrm>
              <a:blipFill rotWithShape="1">
                <a:blip r:embed="rId1"/>
                <a:stretch>
                  <a:fillRect l="-2" t="-15" r="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80319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阿伏加德罗定律及推论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阿伏加德罗定律：在同温、同压下，相同体积的任何气体都含有相同数目的分子。</a:t>
                </a:r>
                <a:endParaRPr lang="zh-CN" altLang="zh-CN" sz="1050" spc="-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阿伏加德罗定律只适用于气体，可以是单一气体，也可以是混合气体。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阿伏加德罗定律表述了气体温度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、压强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、体积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和物质的量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四者之间的必然联系。四者中若三个相同，则第四个一定相同；若两个相同，则另两个成比例。即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三同定一同，二同定比例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阿伏加德罗定律的推论：阿伏加德罗定律的主要推论可由理想气体状态方程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nRT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𝝆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RT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为常数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来推导，即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nRT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ρRT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理想气体：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忽略气态分子的自身体积，将分子视为指点；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假设分子间不存在作用力；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分子与器壁之间发生完全弹性碰撞，没有能量损失。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803192"/>
              </a:xfrm>
              <a:blipFill rotWithShape="1">
                <a:blip r:embed="rId1"/>
                <a:stretch>
                  <a:fillRect l="-2" t="-11" r="1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b="1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甘肃平凉第二中学开学考试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如图是工业上用氨气制取尿素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spc="-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spc="-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微观示意图。下列说法不正确的是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该反应前后元素的种类不变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丙中氮、氢元素的质量比为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该反应实现了无机物向有机物的转化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参加反应的甲、乙分子的个数比为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3.EPS" descr="id:214749004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3436" y="915707"/>
            <a:ext cx="1116965" cy="359410"/>
          </a:xfrm>
          <a:prstGeom prst="rect">
            <a:avLst/>
          </a:prstGeom>
        </p:spPr>
      </p:pic>
      <p:pic>
        <p:nvPicPr>
          <p:cNvPr id="4" name="hs480.jpg" descr="id:21474900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12226" y="1916832"/>
            <a:ext cx="6983103" cy="1703432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5678666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D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897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5875421"/>
            <a:ext cx="80772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24460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由质量守恒定律可知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化学反应前后元素的种类不变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丙是尿素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尿素中氮、氢元素的质量比为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)∶(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二氧化碳属于无机物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尿素属于有机物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该反应实现了无机物向有机物的转化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该反应的化学方程式为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一定条件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参加反应的甲、乙分子的个数比为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244606"/>
              </a:xfrm>
              <a:blipFill rotWithShape="1">
                <a:blip r:embed="rId1"/>
                <a:stretch>
                  <a:fillRect l="-2" t="-19" r="1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7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  <p:pic>
        <p:nvPicPr>
          <p:cNvPr id="4" name="hs480.jpg" descr="id:214749005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12226" y="4101832"/>
            <a:ext cx="6983103" cy="1703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广东东莞三校联考期中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国外宇航员吃着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牙膏和砖块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时，中国航天员已经在太空泡茶了，茶叶装在特制包装袋中，注水后用加热器进行加热就可以喝了。设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为阿伏加德罗常数的值，下列说法正确的是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个氢原子的水的质量为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36g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标准状况下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个水分子所占体积为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22.4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宇航员喝茶时注入的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的摩尔质量是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中含有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质子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4.EPS" descr="id:214749007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1993" y="915707"/>
            <a:ext cx="1116965" cy="359410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4649233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A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97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4845988"/>
            <a:ext cx="80772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个氢原子的水的物质的量是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质量为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mol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个水分子的物质的量为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标准状况下水不是气体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水的体积不是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22.4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摩尔质量用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作单位时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其数值等于相对分子质量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的摩尔质量是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个水分子中含有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个质子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71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湖南邵阳第一中学月考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如图所示，气缸的总容积一定，内部被活塞隔成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两部分，活塞可以自由移动，也可以固定。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中充入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16g 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中充入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16g 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当活塞不再移动时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活塞将停在左侧占整个气缸容积的四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当活塞不再移动时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两部分密度之比为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若将活塞固定在气缸中间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两部分压强之比为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中气体换为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的混合气体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中气体换为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的混合气体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活塞最终停于中间位置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则右侧中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的物质的量之比为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5.EPS" descr="id:214749009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3436" y="909350"/>
            <a:ext cx="1116965" cy="359410"/>
          </a:xfrm>
          <a:prstGeom prst="rect">
            <a:avLst/>
          </a:prstGeom>
        </p:spPr>
      </p:pic>
      <p:pic>
        <p:nvPicPr>
          <p:cNvPr id="4" name="hs481.jpg" descr="id:21474901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263558" y="2043907"/>
            <a:ext cx="2506023" cy="2321197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5729353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D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897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5926108"/>
            <a:ext cx="80772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胶体的应用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某些含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的化合物可作净水剂。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金属、陶瓷、聚合物等材料中加入固态胶体粒子，可以改善材料的耐冲击强度、耐断裂强度、抗拉强度等机械性能，还可以改善材料的光学性质。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胶体金属氧化物分散到玻璃中可制成有色玻璃。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医学上用高度分散的胶体来检验或治疗疾病。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火药、炸药等需要制成胶体，纳米材料的制备，冶金矿业中的选矿，石油原油的脱水，塑料、橡胶及合成纤维等的制造都会用到胶体。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91461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16 g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的物质的量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𝟏𝟔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𝐠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𝟔𝟒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𝐠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𝐦𝐨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𝐥</m:t>
                            </m:r>
                          </m:e>
                          <m:sup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0.25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Ⅱ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16 g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的物质的量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𝟏𝟔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𝐠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𝐠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𝐦𝐨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𝐥</m:t>
                            </m:r>
                          </m:e>
                          <m:sup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0.5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当活塞不再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移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动时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部分压强相等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同温、同压下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气体的物质的量之比</a:t>
                </a:r>
                <a:r>
                  <a:rPr lang="zh-CN" altLang="zh-CN" b="1" u="wavy" dirty="0" smtClean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等</a:t>
                </a:r>
                <a:endParaRPr lang="en-US" altLang="zh-CN" b="1" u="wavy" dirty="0" smtClean="0">
                  <a:solidFill>
                    <a:srgbClr val="000000"/>
                  </a:solidFill>
                  <a:uFill>
                    <a:solidFill>
                      <a:srgbClr val="00B0F0"/>
                    </a:solidFill>
                  </a:u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wavy" dirty="0" smtClean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于体积之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两部分体积之比为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0.25 mol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0.5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活塞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将停在左侧占整个气缸容积的三分之一处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气体的质量相同时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气体的密度之比等于体积的反比</a:t>
                </a:r>
                <a:r>
                  <a:rPr lang="en-US" altLang="zh-CN" b="1" u="wavy" dirty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或同温、同压下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气体的密度之比等于相对分子质量之比</a:t>
                </a:r>
                <a:r>
                  <a:rPr lang="en-US" altLang="zh-CN" b="1" u="wavy" dirty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两部分密度之比为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914615"/>
              </a:xfrm>
              <a:blipFill rotWithShape="1">
                <a:blip r:embed="rId1"/>
                <a:stretch>
                  <a:fillRect l="-2" t="-13" r="1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7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125121"/>
            <a:ext cx="807720" cy="287655"/>
          </a:xfrm>
          <a:prstGeom prst="rect">
            <a:avLst/>
          </a:prstGeom>
        </p:spPr>
      </p:pic>
      <p:pic>
        <p:nvPicPr>
          <p:cNvPr id="4" name="hs481.jpg" descr="id:21474901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263558" y="1035795"/>
            <a:ext cx="2506023" cy="23211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当活塞固定在气缸中间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同温、同体积时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气体的压强之比等于物质的量之比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两部分压强之比为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0.25 mol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活塞最终停于中间位置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则两侧气体的物质的量相同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右侧混合气体的物质的量也为</a:t>
            </a: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</a:t>
            </a:r>
            <a:r>
              <a:rPr lang="en-US" altLang="zh-CN" b="1" u="wavy" dirty="0" err="1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的物质的量分别为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0.175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0.025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可求得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的物质的量之比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)∶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0.175 mol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0.025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hs481.jpg" descr="id:21474901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850766" y="3645024"/>
            <a:ext cx="2506023" cy="23211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转化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情境3.EPS" descr="id:214749012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0303" y="909350"/>
            <a:ext cx="1024890" cy="359410"/>
          </a:xfrm>
          <a:prstGeom prst="rect">
            <a:avLst/>
          </a:prstGeom>
        </p:spPr>
      </p:pic>
      <p:pic>
        <p:nvPicPr>
          <p:cNvPr id="4" name="25bt06.jpg" descr="id:2147490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28459" y="1412776"/>
            <a:ext cx="4344917" cy="3950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13929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单质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金属：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金属＋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plc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氧气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氧化物</m:t>
                              </m:r>
                              <m:r>
                                <m:rPr>
                                  <m:nor/>
                                </m:rPr>
                                <a:rPr lang="en-US" altLang="zh-CN" b="1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                                                    </m:t>
                              </m:r>
                            </m:e>
                          </m:mr>
                          <m:mr>
                            <m:e>
                              <m:d>
                                <m:dPr>
                                  <m:begChr m:val=""/>
                                  <m:endChr m:val="}"/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plcHide m:val="on"/>
                                      <m:ctrlPr>
                                        <a:rPr lang="zh-CN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酸</m:t>
                                        </m:r>
                                        <m:m>
                                          <m:mPr>
                                            <m:mcs>
                                              <m:mc>
                                                <m:mcPr>
                                                  <m:count m:val="1"/>
                                                  <m:mcJc m:val="center"/>
                                                </m:mcPr>
                                              </m:mc>
                                            </m:mcs>
                                            <m:ctrlPr>
                                              <a:rPr lang="zh-CN" altLang="zh-CN" b="1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mPr>
                                          <m:mr>
                                            <m:e>
                                              <m:r>
                                                <a:rPr lang="en-US" altLang="zh-CN" b="1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宋体" panose="02010600030101010101" pitchFamily="2" charset="-122"/>
                                                  <a:cs typeface="Times New Roman" panose="02020603050405020304" pitchFamily="18" charset="0"/>
                                                </a:rPr>
                                                <m:t> </m:t>
                                              </m:r>
                                            </m:e>
                                          </m:mr>
                                          <m:mr>
                                            <m:e>
                                              <m:acc>
                                                <m:accPr>
                                                  <m:chr m:val="⃗"/>
                                                  <m:ctrlPr>
                                                    <a:rPr lang="zh-CN" altLang="zh-CN" b="1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altLang="zh-CN" b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宋体" panose="02010600030101010101" pitchFamily="2" charset="-122"/>
                                                      <a:cs typeface="Times New Roman" panose="02020603050405020304" pitchFamily="18" charset="0"/>
                                                    </a:rPr>
                                                    <m:t>        </m:t>
                                                  </m:r>
                                                </m:e>
                                              </m:acc>
                                            </m:e>
                                          </m:mr>
                                        </m:m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盐</m:t>
                                        </m:r>
                                        <m: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＋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氢气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(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Times New Roman" panose="02020603050405020304" pitchFamily="18" charset="0"/>
                                            <a:ea typeface="宋体" panose="02010600030101010101" pitchFamily="2" charset="-122"/>
                                            <a:cs typeface="宋体" panose="02010600030101010101" pitchFamily="2" charset="-122"/>
                                          </a:rPr>
                                          <m:t>①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楷体" panose="02010609060101010101" pitchFamily="49" charset="-122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排在</m:t>
                                        </m:r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𝐇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楷体" panose="02010609060101010101" pitchFamily="49" charset="-122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前面的</m:t>
                                        </m:r>
                                        <m:r>
                                          <a:rPr lang="en-US" altLang="zh-CN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  </m:t>
                                        </m:r>
                                      </m:e>
                                    </m:mr>
                                    <m:mr>
                                      <m:e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金属；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Times New Roman" panose="02020603050405020304" pitchFamily="18" charset="0"/>
                                            <a:ea typeface="宋体" panose="02010600030101010101" pitchFamily="2" charset="-122"/>
                                            <a:cs typeface="宋体" panose="02010600030101010101" pitchFamily="2" charset="-122"/>
                                          </a:rPr>
                                          <m:t>②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楷体" panose="02010609060101010101" pitchFamily="49" charset="-122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不能是浓硫酸和硝酸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)</m:t>
                                        </m:r>
                                        <m:r>
                                          <a:rPr lang="en-US" altLang="zh-CN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    </m:t>
                                        </m:r>
                                      </m:e>
                                    </m:mr>
                                    <m:mr>
                                      <m:e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盐</m:t>
                                        </m:r>
                                        <m:m>
                                          <m:mPr>
                                            <m:mcs>
                                              <m:mc>
                                                <m:mcPr>
                                                  <m:count m:val="1"/>
                                                  <m:mcJc m:val="center"/>
                                                </m:mcPr>
                                              </m:mc>
                                            </m:mcs>
                                            <m:ctrlPr>
                                              <a:rPr lang="zh-CN" altLang="zh-CN" b="1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mPr>
                                          <m:mr>
                                            <m:e>
                                              <m:r>
                                                <a:rPr lang="en-US" altLang="zh-CN" b="1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宋体" panose="02010600030101010101" pitchFamily="2" charset="-122"/>
                                                  <a:cs typeface="Times New Roman" panose="02020603050405020304" pitchFamily="18" charset="0"/>
                                                </a:rPr>
                                                <m:t> </m:t>
                                              </m:r>
                                            </m:e>
                                          </m:mr>
                                          <m:mr>
                                            <m:e>
                                              <m:acc>
                                                <m:accPr>
                                                  <m:chr m:val="⃗"/>
                                                  <m:ctrlPr>
                                                    <a:rPr lang="zh-CN" altLang="zh-CN" b="1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altLang="zh-CN" b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宋体" panose="02010600030101010101" pitchFamily="2" charset="-122"/>
                                                      <a:cs typeface="Times New Roman" panose="02020603050405020304" pitchFamily="18" charset="0"/>
                                                    </a:rPr>
                                                    <m:t>         </m:t>
                                                  </m:r>
                                                </m:e>
                                              </m:acc>
                                            </m:e>
                                          </m:mr>
                                        </m:m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盐</m:t>
                                        </m:r>
                                        <m: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＋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金属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(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Times New Roman" panose="02020603050405020304" pitchFamily="18" charset="0"/>
                                            <a:ea typeface="宋体" panose="02010600030101010101" pitchFamily="2" charset="-122"/>
                                            <a:cs typeface="宋体" panose="02010600030101010101" pitchFamily="2" charset="-122"/>
                                          </a:rPr>
                                          <m:t>①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楷体" panose="02010609060101010101" pitchFamily="49" charset="-122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排在前面的金属</m:t>
                                        </m:r>
                                        <m:r>
                                          <a:rPr lang="en-US" altLang="zh-CN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</m:t>
                                        </m:r>
                                      </m:e>
                                    </m:mr>
                                    <m:mr>
                                      <m:e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楷体" panose="02010609060101010101" pitchFamily="49" charset="-122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能置换排在后面的金属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；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Times New Roman" panose="02020603050405020304" pitchFamily="18" charset="0"/>
                                            <a:ea typeface="宋体" panose="02010600030101010101" pitchFamily="2" charset="-122"/>
                                            <a:cs typeface="宋体" panose="02010600030101010101" pitchFamily="2" charset="-122"/>
                                          </a:rPr>
                                          <m:t>②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楷体" panose="02010609060101010101" pitchFamily="49" charset="-122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可溶性盐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)</m:t>
                                        </m:r>
                                      </m:e>
                                    </m:mr>
                                  </m:m>
                                </m:e>
                              </m:d>
                              <m:limUpp>
                                <m:limUpp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limUpp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𝐅𝐞</m:t>
                                  </m:r>
                                </m:e>
                                <m:lim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lim>
                              </m:limUpp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  <m:limUpp>
                                <m:limUpp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limUpp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𝐅𝐞</m:t>
                                  </m:r>
                                </m:e>
                                <m:lim>
                                  <m:r>
                                    <a:rPr lang="en-US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lim>
                              </m:limUpp>
                            </m:e>
                          </m:mr>
                        </m:m>
                      </m:e>
                    </m:d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非金属＋氧气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en-US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氧化物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139292"/>
              </a:xfrm>
              <a:blipFill rotWithShape="1">
                <a:blip r:embed="rId1"/>
                <a:stretch>
                  <a:fillRect l="-2" t="-12" r="1" b="-230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63203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氧化物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酸性氧化物：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酸性氧化物＋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plc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水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酸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                  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碱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盐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＋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水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楷体" panose="02010609060101010101" pitchFamily="49" charset="-122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可溶性碱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碱性氧化物：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碱性氧化物＋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plc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水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碱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楷体" panose="02010609060101010101" pitchFamily="49" charset="-122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可溶性碱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酸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盐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＋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水</m:t>
                              </m:r>
                              <m:r>
                                <m:rPr>
                                  <m:nor/>
                                </m:rPr>
                                <a:rPr lang="en-US" altLang="zh-CN" b="1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632037"/>
              </a:xfrm>
              <a:blipFill rotWithShape="1">
                <a:blip r:embed="rId1"/>
                <a:stretch>
                  <a:fillRect l="-2" t="-14" r="1" b="-238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77595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水：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水＋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plc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酸性氧化物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酸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        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碱性氧化物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碱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楷体" panose="02010609060101010101" pitchFamily="49" charset="-122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可溶性碱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𝐂𝐮𝐒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b>
                              </m:sSub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𝐂𝐮𝐒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·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𝟓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𝐎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775953"/>
              </a:xfrm>
              <a:blipFill rotWithShape="1">
                <a:blip r:embed="rId1"/>
                <a:stretch>
                  <a:fillRect l="-2" t="-23" r="1" b="-317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62626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酸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酸＋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plc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石蕊变红，酚酞不变色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                               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金属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盐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＋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氢气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①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楷体" panose="02010609060101010101" pitchFamily="49" charset="-122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排在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𝐇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楷体" panose="02010609060101010101" pitchFamily="49" charset="-122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前面的金属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；</m:t>
                              </m:r>
                              <m:r>
                                <m:rPr>
                                  <m:nor/>
                                </m:rPr>
                                <a:rPr lang="en-US" altLang="zh-CN" b="1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宋体" panose="02010600030101010101" pitchFamily="2" charset="-122"/>
                                </a:rPr>
                                <m:t>②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楷体" panose="02010609060101010101" pitchFamily="49" charset="-122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不能是浓硫酸和硝酸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                             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碱性氧化物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盐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＋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水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                               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碱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盐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＋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水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                                                  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盐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酸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＋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盐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楷体" panose="02010609060101010101" pitchFamily="49" charset="-122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反应能生成沉淀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楷体" panose="02010609060101010101" pitchFamily="49" charset="-122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气体或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𝐎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626266"/>
              </a:xfrm>
              <a:blipFill rotWithShape="1">
                <a:blip r:embed="rId1"/>
                <a:stretch>
                  <a:fillRect l="-2" t="-14" r="1" b="-264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92492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碱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碱＋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plc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石蕊变蓝，酚酞变红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楷体" panose="02010609060101010101" pitchFamily="49" charset="-122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可溶性碱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           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酸性氧化物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盐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＋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水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楷体" panose="02010609060101010101" pitchFamily="49" charset="-122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可溶性碱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      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酸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盐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＋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水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                                                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盐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盐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＋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碱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楷体" panose="02010609060101010101" pitchFamily="49" charset="-122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反应物必须可溶且生成物之一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楷体" panose="02010609060101010101" pitchFamily="49" charset="-122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一般必须是不溶物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                                    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924921"/>
              </a:xfrm>
              <a:blipFill rotWithShape="1">
                <a:blip r:embed="rId1"/>
                <a:stretch>
                  <a:fillRect l="-2" t="-16" r="1" b="-218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64081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一定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条件下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(“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en-US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表示一步转化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能满足如图所示转化关系的共有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640816"/>
              </a:xfrm>
              <a:blipFill rotWithShape="1">
                <a:blip r:embed="rId1"/>
                <a:stretch>
                  <a:fillRect l="-2" t="-98" r="1" b="-573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6.EPS" descr="id:21474901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436" y="915707"/>
            <a:ext cx="1116965" cy="359410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43710" y="1484784"/>
          <a:ext cx="11502993" cy="2952330"/>
        </p:xfrm>
        <a:graphic>
          <a:graphicData uri="http://schemas.openxmlformats.org/drawingml/2006/table">
            <a:tbl>
              <a:tblPr firstRow="1" firstCol="1" bandRow="1"/>
              <a:tblGrid>
                <a:gridCol w="2500751"/>
                <a:gridCol w="2001521"/>
                <a:gridCol w="2001521"/>
                <a:gridCol w="2500751"/>
                <a:gridCol w="2498449"/>
              </a:tblGrid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组别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乙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丙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转化关系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NaHCO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</a:tbl>
          </a:graphicData>
        </a:graphic>
      </p:graphicFrame>
      <p:pic>
        <p:nvPicPr>
          <p:cNvPr id="5" name="hs484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0271670" y="2204864"/>
            <a:ext cx="513677" cy="2160240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445899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24答案.EPS" descr="id:21474897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5782092"/>
            <a:ext cx="807720" cy="287655"/>
          </a:xfrm>
          <a:prstGeom prst="rect">
            <a:avLst/>
          </a:prstGeom>
        </p:spPr>
      </p:pic>
      <p:sp>
        <p:nvSpPr>
          <p:cNvPr id="8" name="内容占位符 2"/>
          <p:cNvSpPr txBox="1"/>
          <p:nvPr/>
        </p:nvSpPr>
        <p:spPr bwMode="auto">
          <a:xfrm>
            <a:off x="360854" y="5585337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A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918410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甲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a:rPr lang="en-US" altLang="zh-CN" b="1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     </m:t>
                        </m:r>
                      </m:e>
                    </m:groupCh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2NaOH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a:rPr lang="en-US" altLang="zh-CN" b="1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     </m:t>
                        </m:r>
                      </m:e>
                    </m:groupCh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丙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a:rPr lang="en-US" altLang="zh-CN" b="1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     </m:t>
                        </m:r>
                      </m:e>
                    </m:groupCh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满足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转化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关系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918410"/>
              </a:xfrm>
              <a:blipFill rotWithShape="1">
                <a:blip r:embed="rId1"/>
                <a:stretch>
                  <a:fillRect l="-2" t="-33" r="1" b="-221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7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90070"/>
            <a:ext cx="807720" cy="28765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43710" y="2708918"/>
          <a:ext cx="11502993" cy="2952330"/>
        </p:xfrm>
        <a:graphic>
          <a:graphicData uri="http://schemas.openxmlformats.org/drawingml/2006/table">
            <a:tbl>
              <a:tblPr firstRow="1" firstCol="1" bandRow="1"/>
              <a:tblGrid>
                <a:gridCol w="2500751"/>
                <a:gridCol w="2001521"/>
                <a:gridCol w="2001521"/>
                <a:gridCol w="2500751"/>
                <a:gridCol w="2498449"/>
              </a:tblGrid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组别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乙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丙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转化关系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NaHCO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</a:tbl>
          </a:graphicData>
        </a:graphic>
      </p:graphicFrame>
      <p:pic>
        <p:nvPicPr>
          <p:cNvPr id="5" name="hs484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0271670" y="3428998"/>
            <a:ext cx="513677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电解质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和非电解质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电解质与非电解质的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区别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8965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15707"/>
            <a:ext cx="1354455" cy="35941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43711" y="1920200"/>
          <a:ext cx="11502992" cy="4389119"/>
        </p:xfrm>
        <a:graphic>
          <a:graphicData uri="http://schemas.openxmlformats.org/drawingml/2006/table">
            <a:tbl>
              <a:tblPr firstRow="1" firstCol="1" bandRow="1"/>
              <a:tblGrid>
                <a:gridCol w="2036030"/>
                <a:gridCol w="4785244"/>
                <a:gridCol w="4681718"/>
              </a:tblGrid>
              <a:tr h="60210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电解质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非电解质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29140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定义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在水溶液中或熔融状态下能导电的化合物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在水溶液中和熔融状态下都不能导电的化合物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140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化合物类型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强酸、强碱、大多数的盐、活泼金属氧化物等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非金属氧化物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除外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、大多数的有机物等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10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通电时的现象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溶于水或熔融时能导电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溶于水和熔融时都不能导电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10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CaO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02953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甲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a:rPr lang="en-US" altLang="zh-CN" b="1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     </m:t>
                        </m:r>
                      </m:e>
                    </m:groupCh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𝐌𝐧</m:t>
                            </m:r>
                            <m:sSub>
                              <m:sSub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𝐎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  <m:r>
                                  <a:rPr lang="en-US" altLang="zh-CN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   </m:t>
                                </m:r>
                              </m:sub>
                            </m:sSub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a:rPr lang="en-US" altLang="zh-CN" b="1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     </m:t>
                        </m:r>
                      </m:e>
                    </m:groupCh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通电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丙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a:rPr lang="en-US" altLang="zh-CN" b="1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     </m:t>
                        </m:r>
                      </m:e>
                    </m:groupCh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点燃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满足转化关系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029530"/>
              </a:xfrm>
              <a:blipFill rotWithShape="1">
                <a:blip r:embed="rId1"/>
                <a:stretch>
                  <a:fillRect l="-2" t="-31" r="1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43710" y="2708918"/>
          <a:ext cx="11502993" cy="2952330"/>
        </p:xfrm>
        <a:graphic>
          <a:graphicData uri="http://schemas.openxmlformats.org/drawingml/2006/table">
            <a:tbl>
              <a:tblPr firstRow="1" firstCol="1" bandRow="1"/>
              <a:tblGrid>
                <a:gridCol w="2500751"/>
                <a:gridCol w="2001521"/>
                <a:gridCol w="2001521"/>
                <a:gridCol w="2500751"/>
                <a:gridCol w="2498449"/>
              </a:tblGrid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组别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乙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丙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转化关系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NaHCO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</a:tbl>
          </a:graphicData>
        </a:graphic>
      </p:graphicFrame>
      <p:pic>
        <p:nvPicPr>
          <p:cNvPr id="5" name="hs48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0271670" y="3428998"/>
            <a:ext cx="513677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91802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甲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a:rPr lang="en-US" altLang="zh-CN" b="1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     </m:t>
                        </m:r>
                      </m:e>
                    </m:groupCh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a:rPr lang="en-US" altLang="zh-CN" b="1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     </m:t>
                        </m:r>
                      </m:e>
                    </m:groupCh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2HCl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CaCl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丙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a:rPr lang="en-US" altLang="zh-CN" b="1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     </m:t>
                        </m:r>
                      </m:e>
                    </m:groupCh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满足转化关系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918026"/>
              </a:xfrm>
              <a:blipFill rotWithShape="1">
                <a:blip r:embed="rId1"/>
                <a:stretch>
                  <a:fillRect l="-2" t="-33" r="1" b="-221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43710" y="2708918"/>
          <a:ext cx="11502993" cy="2952330"/>
        </p:xfrm>
        <a:graphic>
          <a:graphicData uri="http://schemas.openxmlformats.org/drawingml/2006/table">
            <a:tbl>
              <a:tblPr firstRow="1" firstCol="1" bandRow="1"/>
              <a:tblGrid>
                <a:gridCol w="2500751"/>
                <a:gridCol w="2001521"/>
                <a:gridCol w="2001521"/>
                <a:gridCol w="2500751"/>
                <a:gridCol w="2498449"/>
              </a:tblGrid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组别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乙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丙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转化关系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NaHCO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</a:tbl>
          </a:graphicData>
        </a:graphic>
      </p:graphicFrame>
      <p:pic>
        <p:nvPicPr>
          <p:cNvPr id="5" name="hs48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0271670" y="3428998"/>
            <a:ext cx="513677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91802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甲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a:rPr lang="en-US" altLang="zh-CN" b="1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     </m:t>
                        </m:r>
                      </m:e>
                    </m:groupCh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2NaOH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a:rPr lang="en-US" altLang="zh-CN" b="1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     </m:t>
                        </m:r>
                      </m:e>
                    </m:groupCh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2NaOH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丙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a:rPr lang="en-US" altLang="zh-CN" b="1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     </m:t>
                        </m:r>
                      </m:e>
                    </m:groupCh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2NaOH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满足转化关系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满足转化关系的共有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918026"/>
              </a:xfrm>
              <a:blipFill rotWithShape="1">
                <a:blip r:embed="rId1"/>
                <a:stretch>
                  <a:fillRect l="-2" t="-33" r="1" b="-221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43710" y="2708918"/>
          <a:ext cx="11502993" cy="2952330"/>
        </p:xfrm>
        <a:graphic>
          <a:graphicData uri="http://schemas.openxmlformats.org/drawingml/2006/table">
            <a:tbl>
              <a:tblPr firstRow="1" firstCol="1" bandRow="1"/>
              <a:tblGrid>
                <a:gridCol w="2500751"/>
                <a:gridCol w="2001521"/>
                <a:gridCol w="2001521"/>
                <a:gridCol w="2500751"/>
                <a:gridCol w="2498449"/>
              </a:tblGrid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组别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乙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丙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转化关系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NaHCO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590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</a:tbl>
          </a:graphicData>
        </a:graphic>
      </p:graphicFrame>
      <p:pic>
        <p:nvPicPr>
          <p:cNvPr id="5" name="hs48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0271670" y="3428998"/>
            <a:ext cx="513677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山东临沂四中月考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化学变化多姿多彩，美丽如花。 如图中甲、乙、丙、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、盐酸中的某一种，甲、乙、丙均能与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发生化学反应，则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	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盐酸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7.EPS" descr="id:214749017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3436" y="915707"/>
            <a:ext cx="1116965" cy="359410"/>
          </a:xfrm>
          <a:prstGeom prst="rect">
            <a:avLst/>
          </a:prstGeom>
        </p:spPr>
      </p:pic>
      <p:pic>
        <p:nvPicPr>
          <p:cNvPr id="4" name="cy30-4.jpg" descr="id:21474901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80035" y="2132856"/>
            <a:ext cx="2440230" cy="1799570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5157192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B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897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5353947"/>
            <a:ext cx="80772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19598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Fe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、盐酸均能发生反应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反应的化学方程式分别为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4Fe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6HCl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2FeCl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195986"/>
              </a:xfrm>
              <a:blipFill rotWithShape="1">
                <a:blip r:embed="rId1"/>
                <a:stretch>
                  <a:fillRect l="-2" t="-29" r="1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7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  <p:pic>
        <p:nvPicPr>
          <p:cNvPr id="4" name="cy30-4.jpg" descr="id:21474901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80035" y="2925574"/>
            <a:ext cx="2440230" cy="1799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32099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生活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中常见化学反应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食醋除水垢：用食醋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含醋酸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去除水壶中的水垢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主要成分为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溶解：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溶解：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小苏打去油污：用小苏打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处理厨房油污，或与白醋混合去污。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以小苏打与白醋混合为例：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COONa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320991"/>
              </a:xfrm>
              <a:blipFill rotWithShape="1">
                <a:blip r:embed="rId1"/>
                <a:stretch>
                  <a:fillRect l="-2" t="-15" r="1" b="-79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情境4.EPS" descr="id:21474901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623" y="915707"/>
            <a:ext cx="102489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320991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胃药中和胃酸：胃酸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主要成分为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过多时服用胃药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如氢氧化铝片、碳酸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氢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片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氢氧化铝中和胃酸：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3HCl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碳酸氢钠中和胃酸：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HCl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菠菜与豆腐不能同食：菠菜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含草酸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与豆腐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含石膏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主要成分为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同食，易生成草酸钙结石。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320991"/>
              </a:xfrm>
              <a:blipFill rotWithShape="1">
                <a:blip r:embed="rId1"/>
                <a:stretch>
                  <a:fillRect l="-2" t="-15" r="1" b="-79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57634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酸雨腐蚀大理石建筑：酸雨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含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会与大理石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主要成分为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发生反应。 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硝酸型酸雨：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2HNO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硫酸型酸雨：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576346"/>
              </a:xfrm>
              <a:blipFill rotWithShape="1">
                <a:blip r:embed="rId1"/>
                <a:stretch>
                  <a:fillRect l="-2" t="-1208" r="1" b="-76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1228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福建厦门期中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在海洋碳循环中，通过如图所示的途径固碳。下列说法错误的是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该循环过程中未涉及置换反应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碳酸氢钠的电离方程式为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endParaRPr lang="en-US" altLang="zh-CN" b="1" baseline="-250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该循环减少了碳的排放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有利于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实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现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碳达峰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碳中和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钙化作用的化学方程式之一为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2NaCl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12288"/>
              </a:xfrm>
              <a:blipFill rotWithShape="1">
                <a:blip r:embed="rId1"/>
                <a:stretch>
                  <a:fillRect l="-2" t="-12" r="1" b="-28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8.EPS" descr="id:21474901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436" y="915707"/>
            <a:ext cx="1116965" cy="359410"/>
          </a:xfrm>
          <a:prstGeom prst="rect">
            <a:avLst/>
          </a:prstGeom>
        </p:spPr>
      </p:pic>
      <p:pic>
        <p:nvPicPr>
          <p:cNvPr id="4" name="hs485.jpg" descr="id:21474902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19142" y="1412776"/>
            <a:ext cx="6336704" cy="2454639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5945377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B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897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6142132"/>
            <a:ext cx="80772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42540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CO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经过吸收作用转化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再与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反应得到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经过光合作用转化为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整个过程中未涉及置换反应。该过程未涉及置换反应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碳酸氢钠电离产生钠离子和碳酸氢根离子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电离方程式为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425408"/>
              </a:xfrm>
              <a:blipFill rotWithShape="1">
                <a:blip r:embed="rId1"/>
                <a:stretch>
                  <a:fillRect l="-2" t="-26" r="1" b="-47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7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  <p:pic>
        <p:nvPicPr>
          <p:cNvPr id="4" name="hs485.jpg" descr="id:21474902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35819" y="3140968"/>
            <a:ext cx="6336704" cy="24546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26057" y="1425724"/>
            <a:ext cx="3087635" cy="4191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71108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电解质的电离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电离：在水溶液中或熔融状态下产生自由移动的离子的过程。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电离方程式：用化学符号来表示电解质电离的式子。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的电离方程式：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的电离方程式：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的电离方程式：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711081"/>
              </a:xfrm>
              <a:blipFill rotWithShape="1">
                <a:blip r:embed="rId2"/>
                <a:stretch>
                  <a:fillRect l="-2" t="-17" r="1" b="-109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09648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循环能减少碳的排放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有利于实现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碳达峰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碳中和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钙化作用过程中发生了两个反应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反应生成碳酸钙沉淀和氯化钠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化学方程式为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反应生成碳酸钙沉淀、二氧化碳、水和氯化钠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化学方程式为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096489"/>
              </a:xfrm>
              <a:blipFill rotWithShape="1">
                <a:blip r:embed="rId1"/>
                <a:stretch>
                  <a:fillRect l="-2" t="-20" r="1" b="-55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hs485.jpg" descr="id:21474902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35819" y="3710665"/>
            <a:ext cx="6336704" cy="24546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胶体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的性质及应用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几种液体分散系的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8968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970689" y="747286"/>
            <a:ext cx="6249035" cy="539750"/>
          </a:xfrm>
          <a:prstGeom prst="rect">
            <a:avLst/>
          </a:prstGeom>
        </p:spPr>
      </p:pic>
      <p:pic>
        <p:nvPicPr>
          <p:cNvPr id="7" name="要点.EPS" descr="id:21474899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436" y="1567929"/>
            <a:ext cx="844550" cy="359410"/>
          </a:xfrm>
          <a:prstGeom prst="rect">
            <a:avLst/>
          </a:prstGeom>
        </p:spPr>
      </p:pic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343711" y="2594635"/>
          <a:ext cx="11502992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2213175"/>
                <a:gridCol w="2659491"/>
                <a:gridCol w="3188630"/>
                <a:gridCol w="3441696"/>
              </a:tblGrid>
              <a:tr h="5306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分散系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胶体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浊液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6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分散质粒子直径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6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分散系外观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均一、稳定、透明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均一、介稳性、透明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不均一、不稳定、不透明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6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滤纸透过性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不能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6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半透膜透过性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不能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不能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6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丁达尔效应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没有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没有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6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举例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食盐水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胶体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泥水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胶体的丁达尔效应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丁达尔效应：光束通过胶体时，在垂直于光线的方向可以看到一条光亮的通路，该现象叫丁达尔效应。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丁达尔效应产生的原因：胶体分散质粒子对光线的散射。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丁达尔效应的应用：可以用来区别胶体与溶液。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区分胶体和溶液的方法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分散质粒子的大小：分散质粒子直径介于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之间的分散系为胶体，小于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的分散系为溶液。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根据丁达尔效应区分：胶体具有丁达尔效应，而溶液无丁达尔效应。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湖北恩施巴东县第三高级中学阶段练习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某化学兴趣小组，按照图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接好线路进行化学实验。下列有关说法错误的是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中灯泡不亮、图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中灯泡发亮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溶液是电解质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在水溶液中可以电离出自由移动的离子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在熔融状态下也能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导电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8970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3436" y="915707"/>
            <a:ext cx="1116965" cy="359410"/>
          </a:xfrm>
          <a:prstGeom prst="rect">
            <a:avLst/>
          </a:prstGeom>
        </p:spPr>
      </p:pic>
      <p:pic>
        <p:nvPicPr>
          <p:cNvPr id="4" name="hs482.jpg" descr="id:21474899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175326" y="1988840"/>
            <a:ext cx="1683831" cy="2343825"/>
          </a:xfrm>
          <a:prstGeom prst="rect">
            <a:avLst/>
          </a:prstGeom>
        </p:spPr>
      </p:pic>
      <p:pic>
        <p:nvPicPr>
          <p:cNvPr id="5" name="hs483.jpg" descr="id:21474899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335566" y="1988840"/>
            <a:ext cx="1728192" cy="240557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615528" y="4368311"/>
            <a:ext cx="8034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图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Ⅰ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797949" y="4438853"/>
            <a:ext cx="8034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图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Ⅱ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/>
          <p:nvPr/>
        </p:nvSpPr>
        <p:spPr bwMode="auto">
          <a:xfrm>
            <a:off x="360854" y="4073169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B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24答案.EPS" descr="id:21474897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4269924"/>
            <a:ext cx="807720" cy="28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MgCl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固体中离子不能自由移动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不导电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中灯泡不亮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在溶液中能电离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生成能够自由移动的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中灯泡发亮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溶液是混合物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属于电解质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属于电解质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在水溶液中可以电离出自由移动的离子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属于电解质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在熔融状态下也能导电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71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  <p:pic>
        <p:nvPicPr>
          <p:cNvPr id="4" name="hs482.jpg" descr="id:21474899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22998" y="3068960"/>
            <a:ext cx="1683831" cy="2343825"/>
          </a:xfrm>
          <a:prstGeom prst="rect">
            <a:avLst/>
          </a:prstGeom>
        </p:spPr>
      </p:pic>
      <p:pic>
        <p:nvPicPr>
          <p:cNvPr id="5" name="hs483.jpg" descr="id:21474899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383238" y="3068960"/>
            <a:ext cx="1728192" cy="240557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663200" y="5448431"/>
            <a:ext cx="8034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图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Ⅰ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845621" y="5518973"/>
            <a:ext cx="8034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图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Ⅱ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10101</Words>
  <Application>WPS 演示</Application>
  <PresentationFormat>自定义</PresentationFormat>
  <Paragraphs>606</Paragraphs>
  <Slides>50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50</vt:i4>
      </vt:variant>
    </vt:vector>
  </HeadingPairs>
  <TitlesOfParts>
    <vt:vector size="6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Cambria Math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zyy</cp:lastModifiedBy>
  <cp:revision>389</cp:revision>
  <dcterms:created xsi:type="dcterms:W3CDTF">2020-11-06T05:24:00Z</dcterms:created>
  <dcterms:modified xsi:type="dcterms:W3CDTF">2025-08-13T05:44:46Z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842A341BE4B84E12AED3BA7FF5AF4C64_12</vt:lpwstr>
  </property>
</Properties>
</file>